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70" r:id="rId11"/>
    <p:sldId id="264" r:id="rId12"/>
    <p:sldId id="268" r:id="rId13"/>
    <p:sldId id="265" r:id="rId14"/>
    <p:sldId id="266" r:id="rId15"/>
    <p:sldId id="269" r:id="rId16"/>
  </p:sldIdLst>
  <p:sldSz cx="12192000" cy="6858000"/>
  <p:notesSz cx="6858000" cy="9144000"/>
  <p:custDataLst>
    <p:tags r:id="rId17"/>
  </p:custDataLst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44" y="-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1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48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2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4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9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3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37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6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53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5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389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81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78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77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95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43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7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xmlns="" id="{8F860F20-396E-4C1C-8532-9F50148EBB35}"/>
              </a:ext>
            </a:extLst>
          </p:cNvPr>
          <p:cNvSpPr/>
          <p:nvPr/>
        </p:nvSpPr>
        <p:spPr>
          <a:xfrm>
            <a:off x="6813102" y="3171047"/>
            <a:ext cx="45719" cy="45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2071741" y="696151"/>
            <a:ext cx="802139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US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PRODUCCIÓN  CUNICOLA CON </a:t>
            </a:r>
            <a:r>
              <a:rPr lang="es-US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SUPLEMENTACIÓN DE </a:t>
            </a:r>
            <a:r>
              <a:rPr lang="es-US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FVH MEJORANDO LOS BALANCES DIARIOS DE PESO </a:t>
            </a:r>
            <a:endParaRPr lang="es-ES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250673" y="4944159"/>
            <a:ext cx="366352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US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Autores </a:t>
            </a:r>
          </a:p>
          <a:p>
            <a:pPr algn="ctr"/>
            <a:r>
              <a:rPr lang="es-US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Cristian Carrillo </a:t>
            </a:r>
          </a:p>
          <a:p>
            <a:pPr algn="ctr"/>
            <a:r>
              <a:rPr lang="es-US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Valentina Acero</a:t>
            </a:r>
          </a:p>
          <a:p>
            <a:pPr algn="ctr"/>
            <a:r>
              <a:rPr lang="es-US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Julián Benavides</a:t>
            </a:r>
            <a:endParaRPr lang="es-ES" sz="2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24" y="-104775"/>
            <a:ext cx="7579605" cy="705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40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F4BBBD-5A3C-FD72-0897-F8A3C1BF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Antecedentes bibliográficos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AB364973-025E-318E-CFB5-20AE3266B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 flipH="1" flipV="1">
            <a:off x="188148" y="3602674"/>
            <a:ext cx="3786774" cy="1514709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80D12C2-96DF-D30A-DCE8-5DE37944F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398" y="3602674"/>
            <a:ext cx="3039090" cy="168838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6AD175A-1747-FAB6-E1F2-A5716F6CC84B}"/>
              </a:ext>
            </a:extLst>
          </p:cNvPr>
          <p:cNvSpPr txBox="1"/>
          <p:nvPr/>
        </p:nvSpPr>
        <p:spPr>
          <a:xfrm>
            <a:off x="2425963" y="7819637"/>
            <a:ext cx="68712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BDD3E8D-EA4B-3F8E-FE5A-37614B4EF743}"/>
              </a:ext>
            </a:extLst>
          </p:cNvPr>
          <p:cNvSpPr txBox="1"/>
          <p:nvPr/>
        </p:nvSpPr>
        <p:spPr>
          <a:xfrm>
            <a:off x="188148" y="6023985"/>
            <a:ext cx="101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https://www.veterinariargentina.com/revista/2019/10/respuesta-reproductiva-de-conejas-a-una-dieta-de-forraje-verde-hidroponico-fvh</a:t>
            </a:r>
            <a:r>
              <a:rPr lang="es-US" sz="2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3B1D28F-DF76-ECD7-4E00-E1106A86746E}"/>
              </a:ext>
            </a:extLst>
          </p:cNvPr>
          <p:cNvSpPr txBox="1"/>
          <p:nvPr/>
        </p:nvSpPr>
        <p:spPr>
          <a:xfrm>
            <a:off x="7909159" y="2299889"/>
            <a:ext cx="325067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Realizaron un estudio alimenticio con tres conejas donde se suministro una respectiva cantidad de alimento diferente a cada una de las conejas: </a:t>
            </a:r>
          </a:p>
          <a:p>
            <a:pPr algn="l"/>
            <a:endParaRPr lang="es-US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es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coneja  1: 100% de concentrado</a:t>
            </a:r>
          </a:p>
          <a:p>
            <a:pPr algn="l"/>
            <a:r>
              <a:rPr lang="es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Coneja 2: 100% de FVH</a:t>
            </a:r>
          </a:p>
          <a:p>
            <a:pPr algn="l"/>
            <a:r>
              <a:rPr lang="es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Coneja 3: 80% concentrado 20% FVH</a:t>
            </a:r>
          </a:p>
        </p:txBody>
      </p:sp>
    </p:spTree>
    <p:extLst>
      <p:ext uri="{BB962C8B-B14F-4D97-AF65-F5344CB8AC3E}">
        <p14:creationId xmlns:p14="http://schemas.microsoft.com/office/powerpoint/2010/main" val="13979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78EF672-F952-430A-BB98-BA766F9F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839" y="443559"/>
            <a:ext cx="9905998" cy="1755421"/>
          </a:xfrm>
        </p:spPr>
        <p:txBody>
          <a:bodyPr>
            <a:normAutofit/>
          </a:bodyPr>
          <a:lstStyle/>
          <a:p>
            <a:r>
              <a:rPr lang="es-US" sz="36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¿ Por qué está idea 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81EC159-9BC6-E1A1-1CCF-E44FEFA4F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09" y="5574800"/>
            <a:ext cx="4246729" cy="839641"/>
          </a:xfrm>
        </p:spPr>
        <p:txBody>
          <a:bodyPr/>
          <a:lstStyle/>
          <a:p>
            <a:pPr marL="0" indent="0">
              <a:buNone/>
            </a:pPr>
            <a:r>
              <a:rPr lang="es-US" dirty="0">
                <a:solidFill>
                  <a:schemeClr val="tx1"/>
                </a:solidFill>
                <a:latin typeface="Arial Black" panose="020B0A04020102020204" pitchFamily="34" charset="0"/>
              </a:rPr>
              <a:t> Falta de producción de conejo en Facatativá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E863164-FEE0-B978-A47C-43522B146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85" y="2490755"/>
            <a:ext cx="4230461" cy="28854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31ACF17-7384-F530-F4DD-9EDA98D81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605" y="3458165"/>
            <a:ext cx="4156322" cy="295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52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400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935845" y="2348334"/>
            <a:ext cx="413986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Arial Black" panose="020B0A04020102020204" pitchFamily="34" charset="0"/>
              </a:rPr>
              <a:t>Valores corporativos: </a:t>
            </a:r>
          </a:p>
          <a:p>
            <a:endParaRPr lang="es-ES" sz="3200" dirty="0">
              <a:latin typeface="Arial Black" panose="020B0A04020102020204" pitchFamily="34" charset="0"/>
            </a:endParaRPr>
          </a:p>
          <a:p>
            <a:r>
              <a:rPr lang="es-ES" sz="3200" dirty="0">
                <a:latin typeface="Arial Black" panose="020B0A04020102020204" pitchFamily="34" charset="0"/>
              </a:rPr>
              <a:t>-</a:t>
            </a:r>
            <a:r>
              <a:rPr lang="es-ES" sz="3200" dirty="0"/>
              <a:t>Integridad</a:t>
            </a:r>
          </a:p>
          <a:p>
            <a:r>
              <a:rPr lang="es-ES" sz="3200" dirty="0">
                <a:latin typeface="Arial Black" panose="020B0A04020102020204" pitchFamily="34" charset="0"/>
              </a:rPr>
              <a:t>-</a:t>
            </a:r>
            <a:r>
              <a:rPr lang="es-ES" sz="3200" dirty="0">
                <a:latin typeface="+mj-lt"/>
              </a:rPr>
              <a:t>Trabajo en  equipo</a:t>
            </a:r>
          </a:p>
          <a:p>
            <a:r>
              <a:rPr lang="es-ES" sz="3200" dirty="0">
                <a:latin typeface="Arial Black" panose="020B0A04020102020204" pitchFamily="34" charset="0"/>
              </a:rPr>
              <a:t>-</a:t>
            </a:r>
            <a:r>
              <a:rPr lang="es-ES" sz="3200" dirty="0">
                <a:latin typeface="+mj-lt"/>
              </a:rPr>
              <a:t>Colaboración</a:t>
            </a:r>
          </a:p>
          <a:p>
            <a:r>
              <a:rPr lang="es-ES" sz="3200" dirty="0">
                <a:latin typeface="Arial Black" panose="020B0A04020102020204" pitchFamily="34" charset="0"/>
              </a:rPr>
              <a:t>-</a:t>
            </a:r>
            <a:r>
              <a:rPr lang="es-ES" sz="3200" dirty="0">
                <a:latin typeface="+mj-lt"/>
              </a:rPr>
              <a:t>Calidad</a:t>
            </a:r>
          </a:p>
          <a:p>
            <a:r>
              <a:rPr lang="es-ES" sz="3200" dirty="0">
                <a:latin typeface="Arial Black" panose="020B0A04020102020204" pitchFamily="34" charset="0"/>
              </a:rPr>
              <a:t>-</a:t>
            </a:r>
            <a:r>
              <a:rPr lang="es-ES" sz="3200" dirty="0">
                <a:latin typeface="+mj-lt"/>
              </a:rPr>
              <a:t>Compromiso </a:t>
            </a:r>
          </a:p>
          <a:p>
            <a:endParaRPr lang="es-ES" dirty="0">
              <a:latin typeface="Arial Black" panose="020B0A04020102020204" pitchFamily="34" charset="0"/>
            </a:endParaRPr>
          </a:p>
          <a:p>
            <a:endParaRPr lang="es-ES" dirty="0">
              <a:latin typeface="+mj-l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878" y="0"/>
            <a:ext cx="7579605" cy="862263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254095" y="973668"/>
            <a:ext cx="5715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Black" panose="020B0A04020102020204" pitchFamily="34" charset="0"/>
              </a:rPr>
              <a:t>RABBIT MEAT 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9008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05195" y="1091234"/>
            <a:ext cx="2515709" cy="706964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7920904" y="1091234"/>
            <a:ext cx="2495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Arial Black" panose="020B0A04020102020204" pitchFamily="34" charset="0"/>
              </a:rPr>
              <a:t>MISIÓN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70442" y="2506970"/>
            <a:ext cx="3227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 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117" y="2504858"/>
            <a:ext cx="3287900" cy="412053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62930" y="1090195"/>
            <a:ext cx="27073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VISIÓN</a:t>
            </a:r>
            <a:endParaRPr lang="es-E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2809296"/>
            <a:ext cx="411578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Rabbit Meat será reconocido a nivel </a:t>
            </a:r>
            <a:r>
              <a:rPr lang="es-ES" sz="2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veredal</a:t>
            </a:r>
            <a:r>
              <a:rPr lang="es-ES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en el año 2029 por promover una alternativa alimenticia en la producción cunicola siendo sostenible y rentable 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523017" y="2504858"/>
            <a:ext cx="450202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Ser reconocidos como lideres  en la producción de conejos destacando nuestra innovación, aspiramos a ser referentes en el impulso de practicas pecuarias responsables, promoviendo una buena calidad de producción de Rabbit Meat </a:t>
            </a:r>
          </a:p>
        </p:txBody>
      </p:sp>
    </p:spTree>
    <p:extLst>
      <p:ext uri="{BB962C8B-B14F-4D97-AF65-F5344CB8AC3E}">
        <p14:creationId xmlns:p14="http://schemas.microsoft.com/office/powerpoint/2010/main" val="32204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9C63BE-B81C-0F40-7E8E-A20C75ECA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740" y="-77878"/>
            <a:ext cx="9905998" cy="1905000"/>
          </a:xfrm>
        </p:spPr>
        <p:txBody>
          <a:bodyPr/>
          <a:lstStyle/>
          <a:p>
            <a:r>
              <a:rPr lang="es-US" dirty="0"/>
              <a:t/>
            </a:r>
            <a:br>
              <a:rPr lang="es-US" dirty="0"/>
            </a:br>
            <a:r>
              <a:rPr lang="es-US" dirty="0">
                <a:solidFill>
                  <a:schemeClr val="bg1"/>
                </a:solidFill>
                <a:latin typeface="ADLaM Display" panose="02010000000000000000" pitchFamily="2" charset="0"/>
              </a:rPr>
              <a:t>O</a:t>
            </a:r>
            <a:r>
              <a:rPr lang="es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bjetivos</a:t>
            </a:r>
            <a:r>
              <a:rPr lang="es-US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59525E1-8713-45F8-026F-7A798E78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6" y="2344371"/>
            <a:ext cx="9050551" cy="18442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US" sz="1800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8EEA79B-B151-646D-B021-A542FFBD4746}"/>
              </a:ext>
            </a:extLst>
          </p:cNvPr>
          <p:cNvSpPr txBox="1"/>
          <p:nvPr/>
        </p:nvSpPr>
        <p:spPr>
          <a:xfrm>
            <a:off x="3048588" y="2410910"/>
            <a:ext cx="6097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8213D68-94E8-8D77-C545-A64DDB1A2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87" y="3413452"/>
            <a:ext cx="1930059" cy="19300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B53E121-904F-569D-50B3-97FDEC13C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02" y="3224830"/>
            <a:ext cx="2411705" cy="24117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261F399-885D-6C9B-7EE3-079DF3239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077" y="2978775"/>
            <a:ext cx="3566347" cy="27462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E21E069-1E4C-FAC9-3708-0B8FB3F94D93}"/>
              </a:ext>
            </a:extLst>
          </p:cNvPr>
          <p:cNvSpPr txBox="1"/>
          <p:nvPr/>
        </p:nvSpPr>
        <p:spPr>
          <a:xfrm rot="10800000" flipV="1">
            <a:off x="1551176" y="3200389"/>
            <a:ext cx="178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b="1" dirty="0"/>
              <a:t>Técnico</a:t>
            </a:r>
            <a:r>
              <a:rPr lang="es-US" dirty="0"/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5D7DEBF-D31A-AC7A-C508-B4A4CE6A2C9B}"/>
              </a:ext>
            </a:extLst>
          </p:cNvPr>
          <p:cNvSpPr txBox="1"/>
          <p:nvPr/>
        </p:nvSpPr>
        <p:spPr>
          <a:xfrm rot="10800000" flipV="1">
            <a:off x="5511918" y="3224830"/>
            <a:ext cx="158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b="1" dirty="0"/>
              <a:t>Social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DD87E6B-16F8-A766-38CF-9BB3621BFCEA}"/>
              </a:ext>
            </a:extLst>
          </p:cNvPr>
          <p:cNvSpPr txBox="1"/>
          <p:nvPr/>
        </p:nvSpPr>
        <p:spPr>
          <a:xfrm>
            <a:off x="5182776" y="253694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C8698571-C97B-60C8-943F-58F8199C32D3}"/>
              </a:ext>
            </a:extLst>
          </p:cNvPr>
          <p:cNvSpPr txBox="1"/>
          <p:nvPr/>
        </p:nvSpPr>
        <p:spPr>
          <a:xfrm>
            <a:off x="9289483" y="309890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b="1" dirty="0"/>
              <a:t>Ambiental</a:t>
            </a:r>
            <a:r>
              <a:rPr lang="es-US" dirty="0"/>
              <a:t>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1234" y="5555227"/>
            <a:ext cx="372262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Generar </a:t>
            </a:r>
            <a:r>
              <a:rPr lang="es-E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alternativas de alimentación en conejos suplementándole FVH obteniendo un peso final optimo </a:t>
            </a:r>
          </a:p>
        </p:txBody>
      </p:sp>
      <p:sp>
        <p:nvSpPr>
          <p:cNvPr id="16" name="Rectángulo 15"/>
          <p:cNvSpPr/>
          <p:nvPr/>
        </p:nvSpPr>
        <p:spPr>
          <a:xfrm rot="10800000" flipV="1">
            <a:off x="4140551" y="5215639"/>
            <a:ext cx="370129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Aumentar el consumo de conejo en la canasta familiar implementando practicas agrícolas innovadoras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888372" y="5460453"/>
            <a:ext cx="422606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Reutilizar la excreta y la orina  en proyectos que tengan la necesidad de </a:t>
            </a:r>
            <a:r>
              <a:rPr lang="es-ES" sz="16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este producto </a:t>
            </a:r>
            <a:r>
              <a:rPr lang="es-E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reduciendo el impacto ambiental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415146" y="2188664"/>
            <a:ext cx="92066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U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OBJETIVO GENERAL</a:t>
            </a:r>
            <a:r>
              <a:rPr lang="es-US" sz="1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: </a:t>
            </a:r>
            <a:r>
              <a:rPr lang="es-U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PRODUCCIÓN  CUNICOLA CON </a:t>
            </a:r>
            <a:r>
              <a:rPr lang="es-US" sz="1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SUPLEMENTACIÓN  </a:t>
            </a:r>
            <a:r>
              <a:rPr lang="es-US" sz="1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DE FVH MEJORANDO LOS BALANCES DIARIOS DE PESO</a:t>
            </a:r>
            <a:r>
              <a:rPr lang="es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, que promuev</a:t>
            </a:r>
            <a:r>
              <a:rPr lang="es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LaM Display" panose="02000000000000000000" pitchFamily="2" charset="0"/>
                <a:ea typeface="ADLaM Display" panose="02000000000000000000" pitchFamily="2" charset="0"/>
              </a:rPr>
              <a:t>a el consumo de carne de conejo como una alternativa saludable y de alta calidad </a:t>
            </a:r>
            <a:endParaRPr lang="es-ES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9287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4" name="Proceso 3"/>
          <p:cNvSpPr/>
          <p:nvPr/>
        </p:nvSpPr>
        <p:spPr>
          <a:xfrm>
            <a:off x="2216352" y="2280353"/>
            <a:ext cx="1966503" cy="484009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GERENCIA 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3187357" y="2782809"/>
            <a:ext cx="12247" cy="723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H="1">
            <a:off x="637631" y="3503848"/>
            <a:ext cx="37751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4412796" y="3503848"/>
            <a:ext cx="11021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637631" y="3503848"/>
            <a:ext cx="0" cy="742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3200146" y="3515009"/>
            <a:ext cx="5464" cy="742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5514975" y="3503848"/>
            <a:ext cx="0" cy="742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roceso 18"/>
          <p:cNvSpPr/>
          <p:nvPr/>
        </p:nvSpPr>
        <p:spPr>
          <a:xfrm>
            <a:off x="22059" y="4323405"/>
            <a:ext cx="1728314" cy="39146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CONTABILIDAD</a:t>
            </a:r>
          </a:p>
        </p:txBody>
      </p:sp>
      <p:sp>
        <p:nvSpPr>
          <p:cNvPr id="31" name="Proceso 30"/>
          <p:cNvSpPr/>
          <p:nvPr/>
        </p:nvSpPr>
        <p:spPr>
          <a:xfrm>
            <a:off x="2181905" y="4284885"/>
            <a:ext cx="1973551" cy="50813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ADMINISTRADOR </a:t>
            </a:r>
          </a:p>
          <a:p>
            <a:pPr algn="ctr"/>
            <a:r>
              <a:rPr lang="es-ES" sz="1600" dirty="0"/>
              <a:t>GENERAL</a:t>
            </a:r>
          </a:p>
        </p:txBody>
      </p:sp>
      <p:sp>
        <p:nvSpPr>
          <p:cNvPr id="39" name="Proceso 38"/>
          <p:cNvSpPr/>
          <p:nvPr/>
        </p:nvSpPr>
        <p:spPr>
          <a:xfrm>
            <a:off x="4632912" y="4284885"/>
            <a:ext cx="1718689" cy="46850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RESPONSABLE </a:t>
            </a:r>
          </a:p>
          <a:p>
            <a:pPr algn="ctr"/>
            <a:r>
              <a:rPr lang="es-ES" dirty="0"/>
              <a:t>COMERCIAL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511" y="4714874"/>
            <a:ext cx="3916737" cy="2003780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6115821" y="3995919"/>
            <a:ext cx="40942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Homonimia </a:t>
            </a:r>
            <a:endParaRPr lang="es-E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1903187" y="1097178"/>
            <a:ext cx="76335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Black" panose="020B0A04020102020204" pitchFamily="34" charset="0"/>
              </a:rPr>
              <a:t>ESTRUCTURA ORGANIZACIONAL</a:t>
            </a:r>
            <a:endParaRPr lang="es-E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664" y="2215762"/>
            <a:ext cx="2776732" cy="14941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21" y="5155994"/>
            <a:ext cx="338137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4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FF9430-EA68-74F5-52B6-7D1A5E3A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129" y="245359"/>
            <a:ext cx="9905998" cy="1905000"/>
          </a:xfrm>
        </p:spPr>
        <p:txBody>
          <a:bodyPr/>
          <a:lstStyle/>
          <a:p>
            <a:endParaRPr lang="es-US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B9839E76-862A-0931-2044-147C7CF23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25" y="3723825"/>
            <a:ext cx="2366740" cy="1246483"/>
          </a:xfr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19AB56B-D9C3-05F1-F763-DFC1DE336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262" y="4501035"/>
            <a:ext cx="2184694" cy="12137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693E1EC-EDE4-22E5-370C-E3EEE1F28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525" y="4479737"/>
            <a:ext cx="1884758" cy="1290853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xmlns="" id="{EDA33BC9-A3C6-D740-CD64-85C97ADD6DCE}"/>
              </a:ext>
            </a:extLst>
          </p:cNvPr>
          <p:cNvCxnSpPr>
            <a:cxnSpLocks/>
          </p:cNvCxnSpPr>
          <p:nvPr/>
        </p:nvCxnSpPr>
        <p:spPr>
          <a:xfrm>
            <a:off x="2157378" y="5009444"/>
            <a:ext cx="831574" cy="4057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xmlns="" id="{A08A161F-22C4-ACE0-19A0-9488F3C28E6E}"/>
              </a:ext>
            </a:extLst>
          </p:cNvPr>
          <p:cNvCxnSpPr>
            <a:cxnSpLocks/>
          </p:cNvCxnSpPr>
          <p:nvPr/>
        </p:nvCxnSpPr>
        <p:spPr>
          <a:xfrm>
            <a:off x="5633865" y="5482391"/>
            <a:ext cx="8615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xmlns="" id="{10410738-58EA-F4B2-AD01-24CE55C54B62}"/>
              </a:ext>
            </a:extLst>
          </p:cNvPr>
          <p:cNvCxnSpPr>
            <a:cxnSpLocks/>
          </p:cNvCxnSpPr>
          <p:nvPr/>
        </p:nvCxnSpPr>
        <p:spPr>
          <a:xfrm flipV="1">
            <a:off x="8763000" y="4859309"/>
            <a:ext cx="1174542" cy="623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xmlns="" id="{06F5070D-4A31-80C0-7A80-52351F060225}"/>
              </a:ext>
            </a:extLst>
          </p:cNvPr>
          <p:cNvCxnSpPr>
            <a:cxnSpLocks/>
          </p:cNvCxnSpPr>
          <p:nvPr/>
        </p:nvCxnSpPr>
        <p:spPr>
          <a:xfrm flipH="1" flipV="1">
            <a:off x="6910693" y="3429000"/>
            <a:ext cx="2255416" cy="2859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E786813-4376-F3F3-4C2D-2FBDA51D4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5727" y="3370216"/>
            <a:ext cx="2184695" cy="14010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53173C1-0F0B-28E1-614A-39C2871E155B}"/>
              </a:ext>
            </a:extLst>
          </p:cNvPr>
          <p:cNvSpPr txBox="1"/>
          <p:nvPr/>
        </p:nvSpPr>
        <p:spPr>
          <a:xfrm>
            <a:off x="5319523" y="2051582"/>
            <a:ext cx="218469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Paso 5 </a:t>
            </a:r>
            <a:endParaRPr lang="es-US" sz="15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Comercialización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6B08EF5-B493-47E2-299F-73514A752424}"/>
              </a:ext>
            </a:extLst>
          </p:cNvPr>
          <p:cNvSpPr txBox="1"/>
          <p:nvPr/>
        </p:nvSpPr>
        <p:spPr>
          <a:xfrm>
            <a:off x="9383889" y="2174153"/>
            <a:ext cx="22193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Paso 4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Inicio de  levante y engorde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388E7527-E680-D1C7-0095-5790C39C3A52}"/>
              </a:ext>
            </a:extLst>
          </p:cNvPr>
          <p:cNvSpPr txBox="1"/>
          <p:nvPr/>
        </p:nvSpPr>
        <p:spPr>
          <a:xfrm>
            <a:off x="3220882" y="5538611"/>
            <a:ext cx="221938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Paso 2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Monta de las conejas, inicio de la dieta balanceada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3D9C4C2-97C2-FDA0-E924-D2943DE8D496}"/>
              </a:ext>
            </a:extLst>
          </p:cNvPr>
          <p:cNvSpPr txBox="1"/>
          <p:nvPr/>
        </p:nvSpPr>
        <p:spPr>
          <a:xfrm>
            <a:off x="6746525" y="5649466"/>
            <a:ext cx="22193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Paso 3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Inicio de lactancia 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Monta nueva mente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EA1CAF42-A347-C9A4-F854-31FCA81FD0CC}"/>
              </a:ext>
            </a:extLst>
          </p:cNvPr>
          <p:cNvSpPr txBox="1"/>
          <p:nvPr/>
        </p:nvSpPr>
        <p:spPr>
          <a:xfrm>
            <a:off x="262662" y="2193279"/>
            <a:ext cx="27005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Paso 1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Alistamiento de las instalaciones </a:t>
            </a:r>
          </a:p>
          <a:p>
            <a:pPr algn="l"/>
            <a:r>
              <a:rPr lang="es-US" sz="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Compra de las especie pecuaria</a:t>
            </a: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6940B2F9-19F2-48D9-AC11-6CF53C969A52}"/>
              </a:ext>
            </a:extLst>
          </p:cNvPr>
          <p:cNvCxnSpPr>
            <a:cxnSpLocks/>
          </p:cNvCxnSpPr>
          <p:nvPr/>
        </p:nvCxnSpPr>
        <p:spPr>
          <a:xfrm flipH="1">
            <a:off x="4330574" y="3835400"/>
            <a:ext cx="888030" cy="4941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920" y="2873788"/>
            <a:ext cx="1715093" cy="109253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157378" y="856291"/>
            <a:ext cx="7505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Procesos productivos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844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/>
          <p:nvPr/>
        </p:nvSpPr>
        <p:spPr>
          <a:xfrm>
            <a:off x="2502965" y="757302"/>
            <a:ext cx="6417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5400" b="1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5400" b="1" cap="none" dirty="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54378" y="757372"/>
            <a:ext cx="6417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Diagrama de flujo 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6E691C7-C457-1B88-0692-4540F9960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583" y="2387565"/>
            <a:ext cx="3831417" cy="43180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B101B14-A1C0-78BA-5B51-38A9CAB51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493" y="2539965"/>
            <a:ext cx="3833929" cy="4318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2803789" y="865485"/>
            <a:ext cx="5923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4P competencia </a:t>
            </a:r>
          </a:p>
        </p:txBody>
      </p:sp>
      <p:pic>
        <p:nvPicPr>
          <p:cNvPr id="13" name="Marcador de contenido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01" y="2691635"/>
            <a:ext cx="2447562" cy="2243921"/>
          </a:xfr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26" y="4963100"/>
            <a:ext cx="3438525" cy="181227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48" y="2818330"/>
            <a:ext cx="3228975" cy="199053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543" y="5143500"/>
            <a:ext cx="2857500" cy="1714500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1046489" y="2017760"/>
            <a:ext cx="23246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Producto 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061916" y="4208586"/>
            <a:ext cx="16321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precio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247366" y="2171999"/>
            <a:ext cx="15039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Plaza 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9603036" y="4737708"/>
            <a:ext cx="27222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Promoción 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2540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382137" y="2707943"/>
            <a:ext cx="3371100" cy="415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/>
          <p:nvPr/>
        </p:nvSpPr>
        <p:spPr>
          <a:xfrm>
            <a:off x="3594996" y="973668"/>
            <a:ext cx="4511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1154954" y="1840806"/>
            <a:ext cx="1843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Folleto</a:t>
            </a:r>
            <a:r>
              <a:rPr lang="es-US" sz="5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5400" b="1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1750" y="3684895"/>
            <a:ext cx="3998794" cy="258644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/>
          <p:nvPr/>
        </p:nvSpPr>
        <p:spPr>
          <a:xfrm>
            <a:off x="5200582" y="2863141"/>
            <a:ext cx="181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Tarjeta </a:t>
            </a:r>
            <a:endParaRPr sz="3600" b="1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6281" y="3043451"/>
            <a:ext cx="3352806" cy="375808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9263395" y="2257753"/>
            <a:ext cx="2058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Volante </a:t>
            </a:r>
            <a:endParaRPr sz="3600" b="1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95436" y="917476"/>
            <a:ext cx="3828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publicidad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4B0020-48B1-1FB4-D08F-2179BC30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 </a:t>
            </a:r>
          </a:p>
        </p:txBody>
      </p:sp>
      <p:pic>
        <p:nvPicPr>
          <p:cNvPr id="17" name="VID-20240713-WA0006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5532" y="2754230"/>
            <a:ext cx="3653414" cy="3516745"/>
          </a:xfrm>
        </p:spPr>
      </p:pic>
      <p:pic>
        <p:nvPicPr>
          <p:cNvPr id="19" name="VID-20240712-WA001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12940" y="3049235"/>
            <a:ext cx="2745338" cy="3470313"/>
          </a:xfrm>
          <a:prstGeom prst="rect">
            <a:avLst/>
          </a:prstGeom>
        </p:spPr>
      </p:pic>
      <p:pic>
        <p:nvPicPr>
          <p:cNvPr id="20" name="VID-20240811-WA000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4343" y="2754230"/>
            <a:ext cx="3604048" cy="3241964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4108946" y="757302"/>
            <a:ext cx="3953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Publicidad 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259627" y="2018184"/>
            <a:ext cx="16706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Gingol</a:t>
            </a:r>
            <a:endParaRPr lang="es-E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037397" y="2279794"/>
            <a:ext cx="18982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Tik</a:t>
            </a:r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s-E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tok</a:t>
            </a:r>
            <a:endParaRPr lang="es-E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774275" y="1914740"/>
            <a:ext cx="2707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Bomper</a:t>
            </a: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106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4038095" y="973668"/>
            <a:ext cx="3761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9602074-18D2-6DD0-FF4F-3D6725690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23" y="2209652"/>
            <a:ext cx="3671572" cy="43166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AE8BCD7-D29D-B420-1D05-BF8B4C8F5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277" y="2209652"/>
            <a:ext cx="3545948" cy="404009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7FDC217-6A5D-D89B-191F-EAEC10D20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136" y="2209652"/>
            <a:ext cx="3761100" cy="431665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232192" y="900410"/>
            <a:ext cx="3567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ENCUESTA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1391" y="2840483"/>
            <a:ext cx="5612280" cy="314287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 txBox="1"/>
          <p:nvPr/>
        </p:nvSpPr>
        <p:spPr>
          <a:xfrm>
            <a:off x="7303246" y="3046259"/>
            <a:ext cx="2779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2200</a:t>
            </a:r>
            <a:r>
              <a:rPr lang="es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garantizar la seguridad  alimentaria </a:t>
            </a:r>
            <a:endParaRPr/>
          </a:p>
        </p:txBody>
      </p:sp>
      <p:sp>
        <p:nvSpPr>
          <p:cNvPr id="72" name="Google Shape;72;p3"/>
          <p:cNvSpPr txBox="1"/>
          <p:nvPr/>
        </p:nvSpPr>
        <p:spPr>
          <a:xfrm>
            <a:off x="7303246" y="3950221"/>
            <a:ext cx="3846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9101</a:t>
            </a:r>
            <a:r>
              <a:rPr lang="es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gestionar calidad de los aspectos del proceso  productivo </a:t>
            </a:r>
            <a:endParaRPr/>
          </a:p>
        </p:txBody>
      </p:sp>
      <p:sp>
        <p:nvSpPr>
          <p:cNvPr id="73" name="Google Shape;73;p3"/>
          <p:cNvSpPr txBox="1"/>
          <p:nvPr/>
        </p:nvSpPr>
        <p:spPr>
          <a:xfrm flipH="1">
            <a:off x="7303346" y="5131182"/>
            <a:ext cx="5384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14001</a:t>
            </a:r>
            <a:r>
              <a:rPr lang="es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ayuda al impacto  ambiental </a:t>
            </a:r>
            <a:endParaRPr/>
          </a:p>
        </p:txBody>
      </p:sp>
      <p:sp>
        <p:nvSpPr>
          <p:cNvPr id="74" name="Google Shape;74;p3"/>
          <p:cNvSpPr txBox="1"/>
          <p:nvPr/>
        </p:nvSpPr>
        <p:spPr>
          <a:xfrm flipH="1">
            <a:off x="7303228" y="5758146"/>
            <a:ext cx="358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45001</a:t>
            </a:r>
            <a:r>
              <a:rPr lang="es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esencial para garantizar  un entorno  laboral  seguro y saludable </a:t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3412076" y="865485"/>
            <a:ext cx="5020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cap="none" dirty="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577522" y="846153"/>
            <a:ext cx="50209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Normativa ISO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xmlns="" id="{AC17269F-8AE3-5EA1-B306-182FCEA7B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265080"/>
              </p:ext>
            </p:extLst>
          </p:nvPr>
        </p:nvGraphicFramePr>
        <p:xfrm>
          <a:off x="612838" y="2402542"/>
          <a:ext cx="10327344" cy="3920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224">
                  <a:extLst>
                    <a:ext uri="{9D8B030D-6E8A-4147-A177-3AD203B41FA5}">
                      <a16:colId xmlns:a16="http://schemas.microsoft.com/office/drawing/2014/main" xmlns="" val="1416785515"/>
                    </a:ext>
                  </a:extLst>
                </a:gridCol>
                <a:gridCol w="1721224">
                  <a:extLst>
                    <a:ext uri="{9D8B030D-6E8A-4147-A177-3AD203B41FA5}">
                      <a16:colId xmlns:a16="http://schemas.microsoft.com/office/drawing/2014/main" xmlns="" val="3423157518"/>
                    </a:ext>
                  </a:extLst>
                </a:gridCol>
                <a:gridCol w="1721224">
                  <a:extLst>
                    <a:ext uri="{9D8B030D-6E8A-4147-A177-3AD203B41FA5}">
                      <a16:colId xmlns:a16="http://schemas.microsoft.com/office/drawing/2014/main" xmlns="" val="111745088"/>
                    </a:ext>
                  </a:extLst>
                </a:gridCol>
                <a:gridCol w="1721224">
                  <a:extLst>
                    <a:ext uri="{9D8B030D-6E8A-4147-A177-3AD203B41FA5}">
                      <a16:colId xmlns:a16="http://schemas.microsoft.com/office/drawing/2014/main" xmlns="" val="482770020"/>
                    </a:ext>
                  </a:extLst>
                </a:gridCol>
                <a:gridCol w="1721224">
                  <a:extLst>
                    <a:ext uri="{9D8B030D-6E8A-4147-A177-3AD203B41FA5}">
                      <a16:colId xmlns:a16="http://schemas.microsoft.com/office/drawing/2014/main" xmlns="" val="2235197960"/>
                    </a:ext>
                  </a:extLst>
                </a:gridCol>
                <a:gridCol w="1721224">
                  <a:extLst>
                    <a:ext uri="{9D8B030D-6E8A-4147-A177-3AD203B41FA5}">
                      <a16:colId xmlns:a16="http://schemas.microsoft.com/office/drawing/2014/main" xmlns="" val="3893825962"/>
                    </a:ext>
                  </a:extLst>
                </a:gridCol>
              </a:tblGrid>
              <a:tr h="799339">
                <a:tc>
                  <a:txBody>
                    <a:bodyPr/>
                    <a:lstStyle/>
                    <a:p>
                      <a:r>
                        <a:rPr lang="es-US" dirty="0"/>
                        <a:t>Producto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Cantidad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Precio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Cantidad  utilizada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Precio 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Total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2789587"/>
                  </a:ext>
                </a:extLst>
              </a:tr>
              <a:tr h="780307">
                <a:tc>
                  <a:txBody>
                    <a:bodyPr/>
                    <a:lstStyle/>
                    <a:p>
                      <a:r>
                        <a:rPr lang="es-US" dirty="0"/>
                        <a:t>Coneja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$ 55.000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140 gazapos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$ 392.8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$ 392.8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1835797"/>
                  </a:ext>
                </a:extLst>
              </a:tr>
              <a:tr h="780307">
                <a:tc>
                  <a:txBody>
                    <a:bodyPr/>
                    <a:lstStyle/>
                    <a:p>
                      <a:r>
                        <a:rPr lang="es-US" dirty="0"/>
                        <a:t>Concentrado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40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$ 82.000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 7.5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$ 17.250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$ 17.250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467121"/>
                  </a:ext>
                </a:extLst>
              </a:tr>
              <a:tr h="780307">
                <a:tc>
                  <a:txBody>
                    <a:bodyPr/>
                    <a:lstStyle/>
                    <a:p>
                      <a:r>
                        <a:rPr lang="es-US" dirty="0"/>
                        <a:t> Cascarilla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20 kg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$ 25.000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 1.000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2011506"/>
                  </a:ext>
                </a:extLst>
              </a:tr>
              <a:tr h="780307">
                <a:tc>
                  <a:txBody>
                    <a:bodyPr/>
                    <a:lstStyle/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$ 18.642.8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8917595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4464292" y="757071"/>
            <a:ext cx="2624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Costos </a:t>
            </a:r>
          </a:p>
        </p:txBody>
      </p:sp>
    </p:spTree>
    <p:extLst>
      <p:ext uri="{BB962C8B-B14F-4D97-AF65-F5344CB8AC3E}">
        <p14:creationId xmlns:p14="http://schemas.microsoft.com/office/powerpoint/2010/main" val="35691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Y_IGNORE_UCW" val="true"/>
  <p:tag name="PPT/SLIDES/SLIDE12.XML" val="1762241888"/>
  <p:tag name="PPT/SLIDES/SLIDE11.XML" val="2749651818"/>
  <p:tag name="PPT/SLIDES/SLIDE9.XML" val="2956090103"/>
  <p:tag name="PPT/SLIDES/SLIDE10.XML" val="617643802"/>
  <p:tag name="PPT/SLIDES/SLIDE13.XML" val="3528703463"/>
  <p:tag name="PPT/SLIDES/SLIDE6.XML" val="2797787995"/>
  <p:tag name="PPT/SLIDES/SLIDE5.XML" val="3522239193"/>
  <p:tag name="PPT/SLIDES/SLIDE4.XML" val="1466082931"/>
  <p:tag name="PPT/SLIDES/SLIDE2.XML" val="709910496"/>
  <p:tag name="PPT/SLIDES/SLIDE1.XML" val="3569508229"/>
  <p:tag name="PPT/SLIDES/SLIDE7.XML" val="4031242765"/>
  <p:tag name="PPT/SLIDES/SLIDE3.XML" val="728788165"/>
  <p:tag name="PPT/SLIDES/SLIDE8.XML" val="47333630"/>
  <p:tag name="PPT/SLIDEMASTERS/SLIDEMASTER1.XML" val="4282819261"/>
  <p:tag name="PPT/SLIDELAYOUTS/SLIDELAYOUT5.XML" val="1668792856"/>
  <p:tag name="PPT/SLIDELAYOUTS/SLIDELAYOUT6.XML" val="3810552047"/>
  <p:tag name="PPT/SLIDELAYOUTS/SLIDELAYOUT7.XML" val="541172821"/>
  <p:tag name="PPT/SLIDELAYOUTS/SLIDELAYOUT8.XML" val="3858233930"/>
  <p:tag name="PPT/SLIDELAYOUTS/SLIDELAYOUT4.XML" val="3290265744"/>
  <p:tag name="PPT/SLIDELAYOUTS/SLIDELAYOUT3.XML" val="2700112797"/>
  <p:tag name="PPT/SLIDELAYOUTS/SLIDELAYOUT2.XML" val="2237310831"/>
  <p:tag name="PPT/SLIDELAYOUTS/SLIDELAYOUT1.XML" val="1273984279"/>
  <p:tag name="PPT/SLIDELAYOUTS/SLIDELAYOUT9.XML" val="667026843"/>
  <p:tag name="PPT/SLIDELAYOUTS/SLIDELAYOUT10.XML" val="2834555588"/>
  <p:tag name="PPT/SLIDELAYOUTS/SLIDELAYOUT11.XML" val="2281953294"/>
  <p:tag name="PPT/SLIDELAYOUTS/SLIDELAYOUT17.XML" val="2886855994"/>
  <p:tag name="PPT/SLIDELAYOUTS/SLIDELAYOUT16.XML" val="3823858918"/>
  <p:tag name="PPT/SLIDELAYOUTS/SLIDELAYOUT14.XML" val="2933727638"/>
  <p:tag name="PPT/SLIDELAYOUTS/SLIDELAYOUT15.XML" val="2208053779"/>
  <p:tag name="PPT/SLIDELAYOUTS/SLIDELAYOUT12.XML" val="1022666453"/>
  <p:tag name="PPT/SLIDELAYOUTS/SLIDELAYOUT13.XML" val="3780325615"/>
  <p:tag name="PPT/THEME/THEME1.XML" val="377184304"/>
  <p:tag name="PPT/MEDIA/IMAGE24.JPEG" val="3569217400"/>
  <p:tag name="PPT/MEDIA/IMAGE3.JPEG" val="1695730522"/>
  <p:tag name="PPT/MEDIA/IMAGE12.JPEG" val="3931020470"/>
  <p:tag name="PPT/MEDIA/IMAGE13.JPEG" val="2752165580"/>
  <p:tag name="PPT/MEDIA/IMAGE14.JPEG" val="2709276667"/>
  <p:tag name="PPT/MEDIA/IMAGE15.JPEG" val="2205707791"/>
  <p:tag name="PPT/MEDIA/IMAGE16.PNG" val="1405345856"/>
  <p:tag name="PPT/MEDIA/IMAGE11.JPEG" val="863947874"/>
  <p:tag name="PPT/MEDIA/IMAGE10.JPEG" val="2738318435"/>
  <p:tag name="PPT/MEDIA/IMAGE9.JPEG" val="1883515673"/>
  <p:tag name="PPT/MEDIA/IMAGE4.JPEG" val="258843630"/>
  <p:tag name="PPT/MEDIA/IMAGE5.JPEG" val="3858498738"/>
  <p:tag name="PPT/MEDIA/IMAGE6.JPEG" val="3940985498"/>
  <p:tag name="PPT/MEDIA/IMAGE7.PNG" val="1863968499"/>
  <p:tag name="PPT/MEDIA/IMAGE8.PNG" val="4207248647"/>
  <p:tag name="PPT/MEDIA/IMAGE17.JPG" val="2170573731"/>
  <p:tag name="PPT/MEDIA/IMAGE18.JPG" val="968735687"/>
  <p:tag name="PPT/MEDIA/IMAGE19.JPG" val="10742127"/>
  <p:tag name="PPT/MEDIA/IMAGE25.PNG" val="1337397314"/>
  <p:tag name="PPT/MEDIA/IMAGE26.PNG" val="4143543346"/>
  <p:tag name="PPT/MEDIA/IMAGE27.PNG" val="2786259216"/>
  <p:tag name="PPT/MEDIA/HDPHOTO1.WDP" val="1056496568"/>
  <p:tag name="PPT/MEDIA/IMAGE1.JPEG" val="613718765"/>
  <p:tag name="PPT/MEDIA/IMAGE2.PNG" val="1296619724"/>
  <p:tag name="PPT/MEDIA/IMAGE21.JPG" val="310660353"/>
  <p:tag name="PPT/MEDIA/IMAGE20.JPG" val="3514940272"/>
  <p:tag name="PPT/MEDIA/IMAGE22.JPEG" val="3909823688"/>
  <p:tag name="PPT/MEDIA/MEDIA2.MP4" val="2400651429"/>
  <p:tag name="PPT/MEDIA/MEDIA3.MP4" val="1055802283"/>
  <p:tag name="PPT/MEDIA/MEDIA1.MP4" val="105753214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402</Words>
  <Application>Microsoft Office PowerPoint</Application>
  <PresentationFormat>Panorámica</PresentationFormat>
  <Paragraphs>106</Paragraphs>
  <Slides>15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ADLaM Display</vt:lpstr>
      <vt:lpstr>Arial</vt:lpstr>
      <vt:lpstr>Arial Black</vt:lpstr>
      <vt:lpstr>Century Gothic</vt:lpstr>
      <vt:lpstr>Wingdings 3</vt:lpstr>
      <vt:lpstr>Sala de reuniones Ion</vt:lpstr>
      <vt:lpstr>Presentación de PowerPoint</vt:lpstr>
      <vt:lpstr>Antecedentes bibliográficos</vt:lpstr>
      <vt:lpstr>¿ Por qué está idea ?</vt:lpstr>
      <vt:lpstr> </vt:lpstr>
      <vt:lpstr>Presentación de PowerPoint</vt:lpstr>
      <vt:lpstr> Objetivos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LV</dc:creator>
  <cp:lastModifiedBy>LV</cp:lastModifiedBy>
  <cp:revision>10</cp:revision>
  <dcterms:modified xsi:type="dcterms:W3CDTF">2024-10-18T02:20:53Z</dcterms:modified>
</cp:coreProperties>
</file>